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69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 autoAdjust="0"/>
    <p:restoredTop sz="94660"/>
  </p:normalViewPr>
  <p:slideViewPr>
    <p:cSldViewPr snapToGrid="0">
      <p:cViewPr>
        <p:scale>
          <a:sx n="50" d="100"/>
          <a:sy n="50" d="100"/>
        </p:scale>
        <p:origin x="1301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1012B-0C0A-40D3-8F2A-E5576DE989F7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6CC83-F55E-40B6-8E36-29D06860C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01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1012B-0C0A-40D3-8F2A-E5576DE989F7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6CC83-F55E-40B6-8E36-29D06860C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01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1012B-0C0A-40D3-8F2A-E5576DE989F7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6CC83-F55E-40B6-8E36-29D06860C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551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1012B-0C0A-40D3-8F2A-E5576DE989F7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6CC83-F55E-40B6-8E36-29D06860C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0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1012B-0C0A-40D3-8F2A-E5576DE989F7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6CC83-F55E-40B6-8E36-29D06860C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75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1012B-0C0A-40D3-8F2A-E5576DE989F7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6CC83-F55E-40B6-8E36-29D06860C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826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1012B-0C0A-40D3-8F2A-E5576DE989F7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6CC83-F55E-40B6-8E36-29D06860C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17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1012B-0C0A-40D3-8F2A-E5576DE989F7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6CC83-F55E-40B6-8E36-29D06860C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43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1012B-0C0A-40D3-8F2A-E5576DE989F7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6CC83-F55E-40B6-8E36-29D06860C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23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1012B-0C0A-40D3-8F2A-E5576DE989F7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6CC83-F55E-40B6-8E36-29D06860C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57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1012B-0C0A-40D3-8F2A-E5576DE989F7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6CC83-F55E-40B6-8E36-29D06860C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0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1012B-0C0A-40D3-8F2A-E5576DE989F7}" type="datetimeFigureOut">
              <a:rPr lang="en-US" smtClean="0"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6CC83-F55E-40B6-8E36-29D06860C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951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3.mp4"/><Relationship Id="rId7" Type="http://schemas.openxmlformats.org/officeDocument/2006/relationships/image" Target="../media/image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10" y="2373611"/>
            <a:ext cx="8977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/>
              <a:t>Sponge Quake Shear Box</a:t>
            </a:r>
          </a:p>
          <a:p>
            <a:pPr algn="ctr"/>
            <a:r>
              <a:rPr lang="en-US" sz="2400" b="1" smtClean="0"/>
              <a:t>- Stick-slip behavior of unstable patch in stable zone -</a:t>
            </a:r>
            <a:endParaRPr lang="en-US" sz="2400" b="1"/>
          </a:p>
        </p:txBody>
      </p:sp>
      <p:sp>
        <p:nvSpPr>
          <p:cNvPr id="5" name="TextBox 4"/>
          <p:cNvSpPr txBox="1"/>
          <p:nvPr/>
        </p:nvSpPr>
        <p:spPr>
          <a:xfrm>
            <a:off x="232349" y="6310858"/>
            <a:ext cx="3132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Geosc </a:t>
            </a:r>
            <a:r>
              <a:rPr lang="en-US" sz="1600" smtClean="0"/>
              <a:t>597-3 </a:t>
            </a:r>
            <a:r>
              <a:rPr lang="en-US" sz="1600" smtClean="0"/>
              <a:t>Class project  - 2016F</a:t>
            </a:r>
            <a:endParaRPr lang="en-US" sz="1600"/>
          </a:p>
        </p:txBody>
      </p:sp>
      <p:sp>
        <p:nvSpPr>
          <p:cNvPr id="6" name="TextBox 5"/>
          <p:cNvSpPr txBox="1"/>
          <p:nvPr/>
        </p:nvSpPr>
        <p:spPr>
          <a:xfrm>
            <a:off x="3088983" y="3789360"/>
            <a:ext cx="3132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/>
              <a:t>Kyungjae Im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306033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4144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Demonstration</a:t>
            </a:r>
            <a:endParaRPr lang="en-US" sz="2800" b="1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27" y="1341413"/>
            <a:ext cx="8981799" cy="463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3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6106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Experimental Setup</a:t>
            </a:r>
            <a:endParaRPr lang="en-US" sz="2800" b="1"/>
          </a:p>
        </p:txBody>
      </p:sp>
      <p:sp>
        <p:nvSpPr>
          <p:cNvPr id="5" name="TextBox 4"/>
          <p:cNvSpPr txBox="1"/>
          <p:nvPr/>
        </p:nvSpPr>
        <p:spPr>
          <a:xfrm>
            <a:off x="395736" y="958896"/>
            <a:ext cx="7691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smtClean="0"/>
              <a:t>Rubber patch size </a:t>
            </a:r>
            <a:r>
              <a:rPr lang="en-US" sz="1600" smtClean="0"/>
              <a:t>(cm): 0.5, 1.0, 1.5, 2.0, 2.5, 3.0, 3.5, 4.0, 4.5, 5.0, 5.5, 6.0</a:t>
            </a:r>
            <a:endParaRPr lang="en-US" sz="1600"/>
          </a:p>
        </p:txBody>
      </p:sp>
      <p:sp>
        <p:nvSpPr>
          <p:cNvPr id="7" name="TextBox 6"/>
          <p:cNvSpPr txBox="1"/>
          <p:nvPr/>
        </p:nvSpPr>
        <p:spPr>
          <a:xfrm>
            <a:off x="207667" y="532578"/>
            <a:ext cx="58093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smtClean="0"/>
              <a:t>12 patch size with 8 Normal stress were tested</a:t>
            </a:r>
            <a:endParaRPr lang="en-US" b="1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848186"/>
              </p:ext>
            </p:extLst>
          </p:nvPr>
        </p:nvGraphicFramePr>
        <p:xfrm>
          <a:off x="558296" y="3160546"/>
          <a:ext cx="8412984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5064"/>
                <a:gridCol w="777240"/>
                <a:gridCol w="777240"/>
                <a:gridCol w="777240"/>
                <a:gridCol w="777240"/>
                <a:gridCol w="777240"/>
                <a:gridCol w="777240"/>
                <a:gridCol w="777240"/>
                <a:gridCol w="777240"/>
              </a:tblGrid>
              <a:tr h="301151">
                <a:tc>
                  <a:txBody>
                    <a:bodyPr/>
                    <a:lstStyle/>
                    <a:p>
                      <a:r>
                        <a:rPr lang="en-US" sz="1600" smtClean="0">
                          <a:solidFill>
                            <a:schemeClr val="tx1"/>
                          </a:solidFill>
                        </a:rPr>
                        <a:t>Paper count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solidFill>
                            <a:schemeClr val="tx1"/>
                          </a:solidFill>
                        </a:rPr>
                        <a:t>70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1151">
                <a:tc>
                  <a:txBody>
                    <a:bodyPr/>
                    <a:lstStyle/>
                    <a:p>
                      <a:r>
                        <a:rPr lang="en-US" sz="1600" smtClean="0">
                          <a:solidFill>
                            <a:schemeClr val="tx1"/>
                          </a:solidFill>
                        </a:rPr>
                        <a:t>Normal</a:t>
                      </a:r>
                      <a:r>
                        <a:rPr lang="en-US" sz="1600" baseline="0" smtClean="0">
                          <a:solidFill>
                            <a:schemeClr val="tx1"/>
                          </a:solidFill>
                        </a:rPr>
                        <a:t> Force (N) 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mtClean="0">
                          <a:solidFill>
                            <a:schemeClr val="tx1"/>
                          </a:solidFill>
                        </a:rPr>
                        <a:t>1.6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mtClean="0">
                          <a:solidFill>
                            <a:schemeClr val="tx1"/>
                          </a:solidFill>
                        </a:rPr>
                        <a:t>4.3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mtClean="0">
                          <a:solidFill>
                            <a:schemeClr val="tx1"/>
                          </a:solidFill>
                        </a:rPr>
                        <a:t>7.1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mtClean="0">
                          <a:solidFill>
                            <a:schemeClr val="tx1"/>
                          </a:solidFill>
                        </a:rPr>
                        <a:t>9.8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mtClean="0">
                          <a:solidFill>
                            <a:schemeClr val="tx1"/>
                          </a:solidFill>
                        </a:rPr>
                        <a:t>12.5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mtClean="0">
                          <a:solidFill>
                            <a:schemeClr val="tx1"/>
                          </a:solidFill>
                        </a:rPr>
                        <a:t>15.3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mtClean="0">
                          <a:solidFill>
                            <a:schemeClr val="tx1"/>
                          </a:solidFill>
                        </a:rPr>
                        <a:t>18.0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mtClean="0">
                          <a:solidFill>
                            <a:schemeClr val="tx1"/>
                          </a:solidFill>
                        </a:rPr>
                        <a:t>20.8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1151">
                <a:tc>
                  <a:txBody>
                    <a:bodyPr/>
                    <a:lstStyle/>
                    <a:p>
                      <a:r>
                        <a:rPr lang="en-US" sz="1600" smtClean="0">
                          <a:solidFill>
                            <a:schemeClr val="tx1"/>
                          </a:solidFill>
                        </a:rPr>
                        <a:t>Noarmal Stress</a:t>
                      </a:r>
                      <a:r>
                        <a:rPr lang="en-US" sz="1600" baseline="0" smtClean="0">
                          <a:solidFill>
                            <a:schemeClr val="tx1"/>
                          </a:solidFill>
                        </a:rPr>
                        <a:t> (kPa)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mtClean="0">
                          <a:solidFill>
                            <a:schemeClr val="tx1"/>
                          </a:solidFill>
                        </a:rPr>
                        <a:t>0.5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mtClean="0">
                          <a:solidFill>
                            <a:schemeClr val="tx1"/>
                          </a:solidFill>
                        </a:rPr>
                        <a:t>1.3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mtClean="0">
                          <a:solidFill>
                            <a:schemeClr val="tx1"/>
                          </a:solidFill>
                        </a:rPr>
                        <a:t>2.2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mtClean="0">
                          <a:solidFill>
                            <a:schemeClr val="tx1"/>
                          </a:solidFill>
                        </a:rPr>
                        <a:t>3.0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mtClean="0">
                          <a:solidFill>
                            <a:schemeClr val="tx1"/>
                          </a:solidFill>
                        </a:rPr>
                        <a:t>3.9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mtClean="0">
                          <a:solidFill>
                            <a:schemeClr val="tx1"/>
                          </a:solidFill>
                        </a:rPr>
                        <a:t>4.7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mtClean="0">
                          <a:solidFill>
                            <a:schemeClr val="tx1"/>
                          </a:solidFill>
                        </a:rPr>
                        <a:t>5.6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mtClean="0">
                          <a:solidFill>
                            <a:schemeClr val="tx1"/>
                          </a:solidFill>
                        </a:rPr>
                        <a:t>6.4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559816" y="4166386"/>
            <a:ext cx="6411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smtClean="0"/>
              <a:t>[1 paper (0.7mm): 2.74 N, Surface Area: 0.12 × 0.27 m</a:t>
            </a:r>
            <a:r>
              <a:rPr lang="en-US" sz="1400" baseline="30000" smtClean="0"/>
              <a:t>2</a:t>
            </a:r>
            <a:r>
              <a:rPr lang="en-US" sz="1400"/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356" y="2694027"/>
            <a:ext cx="7691624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smtClean="0"/>
              <a:t>Normal Force</a:t>
            </a:r>
            <a:endParaRPr lang="en-US" sz="1600" b="1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816" y="1478690"/>
            <a:ext cx="4035739" cy="1286464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4368800" y="2194560"/>
            <a:ext cx="589280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541" y="4543239"/>
            <a:ext cx="4524494" cy="210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8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6106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Result</a:t>
            </a:r>
            <a:endParaRPr lang="en-US" sz="2800" b="1"/>
          </a:p>
        </p:txBody>
      </p:sp>
      <p:sp>
        <p:nvSpPr>
          <p:cNvPr id="7" name="TextBox 6"/>
          <p:cNvSpPr txBox="1"/>
          <p:nvPr/>
        </p:nvSpPr>
        <p:spPr>
          <a:xfrm>
            <a:off x="207667" y="532578"/>
            <a:ext cx="580936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smtClean="0"/>
              <a:t>Stable sliding vs. stick slip</a:t>
            </a:r>
            <a:endParaRPr lang="en-US" b="1"/>
          </a:p>
        </p:txBody>
      </p:sp>
      <p:sp>
        <p:nvSpPr>
          <p:cNvPr id="3" name="TextBox 2"/>
          <p:cNvSpPr txBox="1"/>
          <p:nvPr/>
        </p:nvSpPr>
        <p:spPr>
          <a:xfrm>
            <a:off x="1300480" y="1042908"/>
            <a:ext cx="1889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2.5cm / 4.3 N 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92800" y="1007609"/>
            <a:ext cx="1889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5.0cm / 12.5 N </a:t>
            </a:r>
            <a:endParaRPr lang="en-US"/>
          </a:p>
        </p:txBody>
      </p:sp>
      <p:pic>
        <p:nvPicPr>
          <p:cNvPr id="4" name="20161202_14444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908" y="1579619"/>
            <a:ext cx="4254118" cy="2392941"/>
          </a:xfrm>
          <a:prstGeom prst="rect">
            <a:avLst/>
          </a:prstGeom>
        </p:spPr>
      </p:pic>
      <p:pic>
        <p:nvPicPr>
          <p:cNvPr id="10" name="20161202_155305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95520" y="1579620"/>
            <a:ext cx="4348480" cy="24460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19" y="4139938"/>
            <a:ext cx="3624083" cy="27180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14619" y="4139938"/>
            <a:ext cx="3624081" cy="271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3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6106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Result</a:t>
            </a:r>
            <a:endParaRPr lang="en-US" sz="2800" b="1"/>
          </a:p>
        </p:txBody>
      </p:sp>
      <p:sp>
        <p:nvSpPr>
          <p:cNvPr id="7" name="TextBox 6"/>
          <p:cNvSpPr txBox="1"/>
          <p:nvPr/>
        </p:nvSpPr>
        <p:spPr>
          <a:xfrm>
            <a:off x="550567" y="723078"/>
            <a:ext cx="580936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smtClean="0"/>
              <a:t>Maximum velocities</a:t>
            </a:r>
            <a:endParaRPr lang="en-US" b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060" y="1592580"/>
            <a:ext cx="6400800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37120" y="3581400"/>
            <a:ext cx="143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Velocity</a:t>
            </a:r>
            <a:endParaRPr lang="en-US" sz="1400"/>
          </a:p>
          <a:p>
            <a:r>
              <a:rPr lang="en-US" sz="1400" smtClean="0"/>
              <a:t>(m/s)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7377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6106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Result</a:t>
            </a:r>
            <a:endParaRPr lang="en-US" sz="2800" b="1"/>
          </a:p>
        </p:txBody>
      </p:sp>
      <p:sp>
        <p:nvSpPr>
          <p:cNvPr id="7" name="TextBox 6"/>
          <p:cNvSpPr txBox="1"/>
          <p:nvPr/>
        </p:nvSpPr>
        <p:spPr>
          <a:xfrm>
            <a:off x="386656" y="639869"/>
            <a:ext cx="58093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smtClean="0"/>
              <a:t>(Apparent) Stability and Discussion</a:t>
            </a:r>
            <a:endParaRPr lang="en-US" b="1"/>
          </a:p>
        </p:txBody>
      </p:sp>
      <p:sp>
        <p:nvSpPr>
          <p:cNvPr id="101" name="Isosceles Triangle 100"/>
          <p:cNvSpPr/>
          <p:nvPr/>
        </p:nvSpPr>
        <p:spPr>
          <a:xfrm>
            <a:off x="3862519" y="6395379"/>
            <a:ext cx="193040" cy="166414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5789459" y="6372406"/>
            <a:ext cx="182880" cy="1828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4156345" y="6324697"/>
            <a:ext cx="14366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smtClean="0"/>
              <a:t>Stable + unstable</a:t>
            </a:r>
            <a:endParaRPr lang="en-US" sz="1400"/>
          </a:p>
        </p:txBody>
      </p:sp>
      <p:sp>
        <p:nvSpPr>
          <p:cNvPr id="106" name="Rectangle 105"/>
          <p:cNvSpPr/>
          <p:nvPr/>
        </p:nvSpPr>
        <p:spPr>
          <a:xfrm>
            <a:off x="6086638" y="6309957"/>
            <a:ext cx="15057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smtClean="0"/>
              <a:t>Unstable stick-slip</a:t>
            </a:r>
            <a:endParaRPr lang="en-US" sz="1400"/>
          </a:p>
        </p:txBody>
      </p:sp>
      <p:sp>
        <p:nvSpPr>
          <p:cNvPr id="100" name="Rectangle 99"/>
          <p:cNvSpPr/>
          <p:nvPr/>
        </p:nvSpPr>
        <p:spPr>
          <a:xfrm>
            <a:off x="2134485" y="6393975"/>
            <a:ext cx="179527" cy="1795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2428311" y="6309957"/>
            <a:ext cx="11474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smtClean="0"/>
              <a:t>Stable sliding</a:t>
            </a:r>
            <a:endParaRPr lang="en-US" sz="1400"/>
          </a:p>
        </p:txBody>
      </p:sp>
      <p:grpSp>
        <p:nvGrpSpPr>
          <p:cNvPr id="112" name="Group 111"/>
          <p:cNvGrpSpPr/>
          <p:nvPr/>
        </p:nvGrpSpPr>
        <p:grpSpPr>
          <a:xfrm>
            <a:off x="1848698" y="1348740"/>
            <a:ext cx="6508054" cy="4569353"/>
            <a:chOff x="1278389" y="1805320"/>
            <a:chExt cx="5519916" cy="387557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389" y="2183314"/>
              <a:ext cx="4663440" cy="349758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365745" y="3498907"/>
              <a:ext cx="1432560" cy="443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smtClean="0"/>
                <a:t>Velocity</a:t>
              </a:r>
              <a:endParaRPr lang="en-US" sz="1400"/>
            </a:p>
            <a:p>
              <a:pPr algn="ctr"/>
              <a:r>
                <a:rPr lang="en-US" sz="1400" smtClean="0"/>
                <a:t>(m/s)</a:t>
              </a:r>
              <a:endParaRPr lang="en-US" sz="1400"/>
            </a:p>
          </p:txBody>
        </p:sp>
        <p:sp>
          <p:nvSpPr>
            <p:cNvPr id="4" name="Oval 3"/>
            <p:cNvSpPr/>
            <p:nvPr/>
          </p:nvSpPr>
          <p:spPr>
            <a:xfrm>
              <a:off x="4821689" y="2526214"/>
              <a:ext cx="182880" cy="1828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4821689" y="2853874"/>
              <a:ext cx="182880" cy="1828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4821689" y="3250885"/>
              <a:ext cx="182880" cy="1828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037849" y="2509247"/>
              <a:ext cx="179527" cy="179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037849" y="3230607"/>
              <a:ext cx="179527" cy="179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037849" y="4637767"/>
              <a:ext cx="179527" cy="179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286769" y="2509247"/>
              <a:ext cx="179527" cy="179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6769" y="3230607"/>
              <a:ext cx="179527" cy="179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286769" y="4637767"/>
              <a:ext cx="179527" cy="179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286769" y="4993367"/>
              <a:ext cx="179527" cy="179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540769" y="2509247"/>
              <a:ext cx="179527" cy="179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540769" y="3230607"/>
              <a:ext cx="179527" cy="179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540769" y="4637767"/>
              <a:ext cx="179527" cy="179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540769" y="4993367"/>
              <a:ext cx="179527" cy="179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789689" y="2509247"/>
              <a:ext cx="179527" cy="179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789689" y="3230607"/>
              <a:ext cx="179527" cy="179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789689" y="4637767"/>
              <a:ext cx="179527" cy="179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789689" y="4993367"/>
              <a:ext cx="179527" cy="179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048769" y="2509247"/>
              <a:ext cx="179527" cy="179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048769" y="3230607"/>
              <a:ext cx="179527" cy="179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048769" y="4637767"/>
              <a:ext cx="179527" cy="179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048769" y="4993367"/>
              <a:ext cx="179527" cy="179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297689" y="2509247"/>
              <a:ext cx="179527" cy="179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297689" y="3230607"/>
              <a:ext cx="179527" cy="179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297689" y="4637767"/>
              <a:ext cx="179527" cy="179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297689" y="4993367"/>
              <a:ext cx="179527" cy="179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561849" y="2509247"/>
              <a:ext cx="179527" cy="179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561849" y="3230607"/>
              <a:ext cx="179527" cy="179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61849" y="4993367"/>
              <a:ext cx="179527" cy="179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38"/>
            <p:cNvSpPr/>
            <p:nvPr/>
          </p:nvSpPr>
          <p:spPr>
            <a:xfrm>
              <a:off x="3810769" y="4993367"/>
              <a:ext cx="193040" cy="166414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Isosceles Triangle 41"/>
            <p:cNvSpPr/>
            <p:nvPr/>
          </p:nvSpPr>
          <p:spPr>
            <a:xfrm>
              <a:off x="3810769" y="4617447"/>
              <a:ext cx="193040" cy="166414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3805689" y="4287205"/>
              <a:ext cx="182880" cy="1828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3805689" y="3929794"/>
              <a:ext cx="182880" cy="1828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3805689" y="3585968"/>
              <a:ext cx="182880" cy="1828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3805689" y="3223632"/>
              <a:ext cx="182880" cy="1828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3805689" y="2862952"/>
              <a:ext cx="182880" cy="1828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805689" y="2509247"/>
              <a:ext cx="179527" cy="179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Isosceles Triangle 52"/>
            <p:cNvSpPr/>
            <p:nvPr/>
          </p:nvSpPr>
          <p:spPr>
            <a:xfrm>
              <a:off x="4045719" y="4622727"/>
              <a:ext cx="193040" cy="166414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Isosceles Triangle 53"/>
            <p:cNvSpPr/>
            <p:nvPr/>
          </p:nvSpPr>
          <p:spPr>
            <a:xfrm>
              <a:off x="4045719" y="3906447"/>
              <a:ext cx="193040" cy="166414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Isosceles Triangle 54"/>
            <p:cNvSpPr/>
            <p:nvPr/>
          </p:nvSpPr>
          <p:spPr>
            <a:xfrm>
              <a:off x="4045719" y="3571167"/>
              <a:ext cx="193040" cy="166414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4049529" y="3223632"/>
              <a:ext cx="182880" cy="1828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Isosceles Triangle 57"/>
            <p:cNvSpPr/>
            <p:nvPr/>
          </p:nvSpPr>
          <p:spPr>
            <a:xfrm>
              <a:off x="4045719" y="2844727"/>
              <a:ext cx="193040" cy="166414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Isosceles Triangle 59"/>
            <p:cNvSpPr/>
            <p:nvPr/>
          </p:nvSpPr>
          <p:spPr>
            <a:xfrm>
              <a:off x="4045719" y="2494207"/>
              <a:ext cx="193040" cy="166414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4054609" y="4287205"/>
              <a:ext cx="182880" cy="1828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Isosceles Triangle 65"/>
            <p:cNvSpPr/>
            <p:nvPr/>
          </p:nvSpPr>
          <p:spPr>
            <a:xfrm>
              <a:off x="4054609" y="4993367"/>
              <a:ext cx="193040" cy="166414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Isosceles Triangle 66"/>
            <p:cNvSpPr/>
            <p:nvPr/>
          </p:nvSpPr>
          <p:spPr>
            <a:xfrm>
              <a:off x="4303529" y="4993367"/>
              <a:ext cx="193040" cy="166414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Isosceles Triangle 67"/>
            <p:cNvSpPr/>
            <p:nvPr/>
          </p:nvSpPr>
          <p:spPr>
            <a:xfrm>
              <a:off x="4557529" y="4993367"/>
              <a:ext cx="193040" cy="166414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Isosceles Triangle 68"/>
            <p:cNvSpPr/>
            <p:nvPr/>
          </p:nvSpPr>
          <p:spPr>
            <a:xfrm>
              <a:off x="4811529" y="4993367"/>
              <a:ext cx="193040" cy="166414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4821689" y="3586165"/>
              <a:ext cx="182880" cy="1828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4821689" y="3906205"/>
              <a:ext cx="182880" cy="1828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4821689" y="4279585"/>
              <a:ext cx="182880" cy="1828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4821689" y="4645345"/>
              <a:ext cx="182880" cy="1828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4562609" y="2526214"/>
              <a:ext cx="182880" cy="1828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4562609" y="2853874"/>
              <a:ext cx="182880" cy="1828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4562609" y="3250885"/>
              <a:ext cx="182880" cy="1828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4562609" y="3586165"/>
              <a:ext cx="182880" cy="1828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4562609" y="3906205"/>
              <a:ext cx="182880" cy="1828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4562609" y="4279585"/>
              <a:ext cx="182880" cy="1828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4562609" y="4645345"/>
              <a:ext cx="182880" cy="1828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4323849" y="2526214"/>
              <a:ext cx="182880" cy="1828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323849" y="2853874"/>
              <a:ext cx="182880" cy="1828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4323849" y="3250885"/>
              <a:ext cx="182880" cy="1828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4323849" y="3586165"/>
              <a:ext cx="182880" cy="1828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4323849" y="3906205"/>
              <a:ext cx="182880" cy="1828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4323849" y="4279585"/>
              <a:ext cx="182880" cy="1828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4323849" y="4645345"/>
              <a:ext cx="182880" cy="1828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Straight Connector 93"/>
            <p:cNvCxnSpPr/>
            <p:nvPr/>
          </p:nvCxnSpPr>
          <p:spPr>
            <a:xfrm>
              <a:off x="3764236" y="2175694"/>
              <a:ext cx="0" cy="314706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>
              <a:off x="3485604" y="1805320"/>
              <a:ext cx="1991585" cy="443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smtClean="0"/>
                <a:t>Seem to be solely dependent on patch size?</a:t>
              </a:r>
              <a:endParaRPr lang="en-US" sz="1400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1336488" y="1906661"/>
              <a:ext cx="1991585" cy="26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smtClean="0"/>
                <a:t>Why not this? (L</a:t>
              </a:r>
              <a:r>
                <a:rPr lang="en-US" sz="1400" baseline="-25000" smtClean="0"/>
                <a:t>c</a:t>
              </a:r>
              <a:r>
                <a:rPr lang="en-US" sz="1400" smtClean="0"/>
                <a:t> ~ 1/</a:t>
              </a:r>
              <a:r>
                <a:rPr lang="el-GR" sz="1400" smtClean="0"/>
                <a:t>σ</a:t>
              </a:r>
              <a:r>
                <a:rPr lang="en-US" sz="1400" smtClean="0"/>
                <a:t>)</a:t>
              </a:r>
              <a:endParaRPr lang="en-US" sz="1400"/>
            </a:p>
          </p:txBody>
        </p:sp>
      </p:grpSp>
      <p:sp>
        <p:nvSpPr>
          <p:cNvPr id="114" name="Freeform 113"/>
          <p:cNvSpPr/>
          <p:nvPr/>
        </p:nvSpPr>
        <p:spPr>
          <a:xfrm>
            <a:off x="3025140" y="1813560"/>
            <a:ext cx="3108960" cy="3185160"/>
          </a:xfrm>
          <a:custGeom>
            <a:avLst/>
            <a:gdLst>
              <a:gd name="connsiteX0" fmla="*/ 0 w 3108960"/>
              <a:gd name="connsiteY0" fmla="*/ 0 h 3185160"/>
              <a:gd name="connsiteX1" fmla="*/ 60960 w 3108960"/>
              <a:gd name="connsiteY1" fmla="*/ 563880 h 3185160"/>
              <a:gd name="connsiteX2" fmla="*/ 190500 w 3108960"/>
              <a:gd name="connsiteY2" fmla="*/ 1211580 h 3185160"/>
              <a:gd name="connsiteX3" fmla="*/ 411480 w 3108960"/>
              <a:gd name="connsiteY3" fmla="*/ 1714500 h 3185160"/>
              <a:gd name="connsiteX4" fmla="*/ 754380 w 3108960"/>
              <a:gd name="connsiteY4" fmla="*/ 2186940 h 3185160"/>
              <a:gd name="connsiteX5" fmla="*/ 1272540 w 3108960"/>
              <a:gd name="connsiteY5" fmla="*/ 2636520 h 3185160"/>
              <a:gd name="connsiteX6" fmla="*/ 1790700 w 3108960"/>
              <a:gd name="connsiteY6" fmla="*/ 2887980 h 3185160"/>
              <a:gd name="connsiteX7" fmla="*/ 2522220 w 3108960"/>
              <a:gd name="connsiteY7" fmla="*/ 3108960 h 3185160"/>
              <a:gd name="connsiteX8" fmla="*/ 3108960 w 3108960"/>
              <a:gd name="connsiteY8" fmla="*/ 3185160 h 318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08960" h="3185160">
                <a:moveTo>
                  <a:pt x="0" y="0"/>
                </a:moveTo>
                <a:cubicBezTo>
                  <a:pt x="14605" y="180975"/>
                  <a:pt x="29210" y="361950"/>
                  <a:pt x="60960" y="563880"/>
                </a:cubicBezTo>
                <a:cubicBezTo>
                  <a:pt x="92710" y="765810"/>
                  <a:pt x="132080" y="1019810"/>
                  <a:pt x="190500" y="1211580"/>
                </a:cubicBezTo>
                <a:cubicBezTo>
                  <a:pt x="248920" y="1403350"/>
                  <a:pt x="317500" y="1551940"/>
                  <a:pt x="411480" y="1714500"/>
                </a:cubicBezTo>
                <a:cubicBezTo>
                  <a:pt x="505460" y="1877060"/>
                  <a:pt x="610870" y="2033270"/>
                  <a:pt x="754380" y="2186940"/>
                </a:cubicBezTo>
                <a:cubicBezTo>
                  <a:pt x="897890" y="2340610"/>
                  <a:pt x="1099820" y="2519680"/>
                  <a:pt x="1272540" y="2636520"/>
                </a:cubicBezTo>
                <a:cubicBezTo>
                  <a:pt x="1445260" y="2753360"/>
                  <a:pt x="1582420" y="2809240"/>
                  <a:pt x="1790700" y="2887980"/>
                </a:cubicBezTo>
                <a:cubicBezTo>
                  <a:pt x="1998980" y="2966720"/>
                  <a:pt x="2302510" y="3059430"/>
                  <a:pt x="2522220" y="3108960"/>
                </a:cubicBezTo>
                <a:cubicBezTo>
                  <a:pt x="2741930" y="3158490"/>
                  <a:pt x="2925445" y="3171825"/>
                  <a:pt x="3108960" y="3185160"/>
                </a:cubicBezTo>
              </a:path>
            </a:pathLst>
          </a:custGeom>
          <a:noFill/>
          <a:ln w="63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3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8107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Problems and Further Upgrade Items</a:t>
            </a:r>
            <a:endParaRPr lang="en-US" sz="2800" b="1"/>
          </a:p>
        </p:txBody>
      </p:sp>
      <p:sp>
        <p:nvSpPr>
          <p:cNvPr id="7" name="TextBox 6"/>
          <p:cNvSpPr txBox="1"/>
          <p:nvPr/>
        </p:nvSpPr>
        <p:spPr>
          <a:xfrm>
            <a:off x="677792" y="1271718"/>
            <a:ext cx="580936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smtClean="0"/>
              <a:t>Resolution and sampling interval</a:t>
            </a:r>
          </a:p>
          <a:p>
            <a:pPr>
              <a:lnSpc>
                <a:spcPct val="150000"/>
              </a:lnSpc>
            </a:pPr>
            <a:r>
              <a:rPr lang="en-US" sz="1600" smtClean="0"/>
              <a:t>      - Resolution: ~5</a:t>
            </a:r>
            <a:r>
              <a:rPr lang="el-GR" sz="1600" smtClean="0"/>
              <a:t>μ</a:t>
            </a:r>
            <a:r>
              <a:rPr lang="en-US" sz="1600" smtClean="0"/>
              <a:t>m (Arduino 10 bit 1023 interval with 5.5mm) </a:t>
            </a:r>
          </a:p>
          <a:p>
            <a:pPr>
              <a:lnSpc>
                <a:spcPct val="150000"/>
              </a:lnSpc>
            </a:pPr>
            <a:r>
              <a:rPr lang="en-US" sz="1600" smtClean="0"/>
              <a:t>      - Sampling interval: ~20ms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7792" y="3527033"/>
            <a:ext cx="7970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smtClean="0"/>
              <a:t>Results vari with sponge and surface condition (Sponge stiffness decreases with deformation experience)</a:t>
            </a:r>
            <a:endParaRPr lang="en-US" sz="1400" b="1" smtClean="0"/>
          </a:p>
        </p:txBody>
      </p:sp>
      <p:sp>
        <p:nvSpPr>
          <p:cNvPr id="5" name="TextBox 4"/>
          <p:cNvSpPr txBox="1"/>
          <p:nvPr/>
        </p:nvSpPr>
        <p:spPr>
          <a:xfrm>
            <a:off x="677792" y="2758880"/>
            <a:ext cx="80623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smtClean="0"/>
              <a:t>Longer sponge is required to provide better normal and shear stress condition</a:t>
            </a:r>
            <a:endParaRPr lang="en-US" sz="1400" b="1" smtClean="0"/>
          </a:p>
        </p:txBody>
      </p:sp>
      <p:sp>
        <p:nvSpPr>
          <p:cNvPr id="8" name="TextBox 7"/>
          <p:cNvSpPr txBox="1"/>
          <p:nvPr/>
        </p:nvSpPr>
        <p:spPr>
          <a:xfrm>
            <a:off x="677792" y="4710685"/>
            <a:ext cx="58093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smtClean="0"/>
              <a:t>Multiple loading velocity is required</a:t>
            </a:r>
            <a:endParaRPr lang="en-US" sz="1400" b="1" smtClean="0"/>
          </a:p>
        </p:txBody>
      </p:sp>
      <p:sp>
        <p:nvSpPr>
          <p:cNvPr id="9" name="TextBox 8"/>
          <p:cNvSpPr txBox="1"/>
          <p:nvPr/>
        </p:nvSpPr>
        <p:spPr>
          <a:xfrm>
            <a:off x="677792" y="5478838"/>
            <a:ext cx="580936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smtClean="0"/>
              <a:t>Gouge?</a:t>
            </a:r>
            <a:endParaRPr lang="en-US" sz="1400" b="1" smtClean="0"/>
          </a:p>
        </p:txBody>
      </p:sp>
    </p:spTree>
    <p:extLst>
      <p:ext uri="{BB962C8B-B14F-4D97-AF65-F5344CB8AC3E}">
        <p14:creationId xmlns:p14="http://schemas.microsoft.com/office/powerpoint/2010/main" val="261021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8800" y="3119120"/>
            <a:ext cx="8107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/>
              <a:t>Thank You</a:t>
            </a:r>
            <a:endParaRPr lang="en-US" sz="3600" b="1"/>
          </a:p>
        </p:txBody>
      </p:sp>
    </p:spTree>
    <p:extLst>
      <p:ext uri="{BB962C8B-B14F-4D97-AF65-F5344CB8AC3E}">
        <p14:creationId xmlns:p14="http://schemas.microsoft.com/office/powerpoint/2010/main" val="38330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4144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Problem Description </a:t>
            </a:r>
            <a:endParaRPr lang="en-US" sz="2800" b="1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277" y="2193032"/>
            <a:ext cx="3614323" cy="35668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5440" y="726420"/>
            <a:ext cx="8402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Natural earthquakes are in 3-D </a:t>
            </a:r>
          </a:p>
          <a:p>
            <a:r>
              <a:rPr lang="en-US" smtClean="0"/>
              <a:t> - Critical nucleation length L</a:t>
            </a:r>
            <a:r>
              <a:rPr lang="en-US" baseline="-25000" smtClean="0"/>
              <a:t>c</a:t>
            </a:r>
            <a:r>
              <a:rPr lang="en-US" smtClean="0"/>
              <a:t> ~ G·</a:t>
            </a:r>
            <a:r>
              <a:rPr lang="en-US" i="1" smtClean="0"/>
              <a:t>D</a:t>
            </a:r>
            <a:r>
              <a:rPr lang="en-US" i="1" baseline="-25000" smtClean="0"/>
              <a:t>c</a:t>
            </a:r>
            <a:r>
              <a:rPr lang="en-US" smtClean="0"/>
              <a:t>/[(</a:t>
            </a:r>
            <a:r>
              <a:rPr lang="en-US" i="1" smtClean="0"/>
              <a:t>b</a:t>
            </a:r>
            <a:r>
              <a:rPr lang="en-US" smtClean="0"/>
              <a:t>-</a:t>
            </a:r>
            <a:r>
              <a:rPr lang="en-US" i="1" smtClean="0"/>
              <a:t>a</a:t>
            </a:r>
            <a:r>
              <a:rPr lang="en-US" smtClean="0"/>
              <a:t>)</a:t>
            </a:r>
            <a:r>
              <a:rPr lang="el-GR" i="1" smtClean="0"/>
              <a:t>σ</a:t>
            </a:r>
            <a:r>
              <a:rPr lang="en-US" smtClean="0"/>
              <a:t>]</a:t>
            </a:r>
          </a:p>
          <a:p>
            <a:r>
              <a:rPr lang="en-US" smtClean="0"/>
              <a:t> - Frictional </a:t>
            </a:r>
            <a:r>
              <a:rPr lang="en-US"/>
              <a:t>properties are complexly distributed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999808"/>
            <a:ext cx="5247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/>
              <a:t>Coseismic and postseismic slip of 2004 parkfield earthquake [Johanson et. al. 2006]</a:t>
            </a:r>
            <a:endParaRPr lang="en-US" sz="14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68313"/>
          <a:stretch/>
        </p:blipFill>
        <p:spPr>
          <a:xfrm>
            <a:off x="6075862" y="1766743"/>
            <a:ext cx="1879418" cy="23547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1476"/>
          <a:stretch/>
        </p:blipFill>
        <p:spPr>
          <a:xfrm>
            <a:off x="5471525" y="3976454"/>
            <a:ext cx="3306715" cy="19157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98720" y="5925272"/>
            <a:ext cx="4175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/>
              <a:t>Simulation of repeating earthquakes with different </a:t>
            </a:r>
          </a:p>
          <a:p>
            <a:pPr algn="ctr"/>
            <a:r>
              <a:rPr lang="en-US" sz="1400" smtClean="0"/>
              <a:t>nucleation patch size [Chen et. al. 2010]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85533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4144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Problem Description </a:t>
            </a:r>
            <a:endParaRPr lang="en-US" sz="2800" b="1"/>
          </a:p>
        </p:txBody>
      </p:sp>
      <p:sp>
        <p:nvSpPr>
          <p:cNvPr id="5" name="TextBox 4"/>
          <p:cNvSpPr txBox="1"/>
          <p:nvPr/>
        </p:nvSpPr>
        <p:spPr>
          <a:xfrm>
            <a:off x="286046" y="580015"/>
            <a:ext cx="840232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smtClean="0"/>
              <a:t>Why laboratory 1+ dimensional slip are difficult? </a:t>
            </a:r>
            <a:r>
              <a:rPr lang="en-US" b="1" smtClean="0">
                <a:sym typeface="Wingdings" panose="05000000000000000000" pitchFamily="2" charset="2"/>
              </a:rPr>
              <a:t>  Rock is too stiff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mtClean="0">
                <a:sym typeface="Wingdings" panose="05000000000000000000" pitchFamily="2" charset="2"/>
              </a:rPr>
              <a:t>Large apparatus dimension required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mtClean="0"/>
              <a:t>Deformation is tiny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082349" y="1093847"/>
            <a:ext cx="1782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L</a:t>
            </a:r>
            <a:r>
              <a:rPr lang="en-US" baseline="-25000" smtClean="0"/>
              <a:t>c</a:t>
            </a:r>
            <a:r>
              <a:rPr lang="en-US" smtClean="0"/>
              <a:t> ~ G·</a:t>
            </a:r>
            <a:r>
              <a:rPr lang="en-US" i="1" smtClean="0"/>
              <a:t>D</a:t>
            </a:r>
            <a:r>
              <a:rPr lang="en-US" i="1" baseline="-25000" smtClean="0"/>
              <a:t>c</a:t>
            </a:r>
            <a:r>
              <a:rPr lang="en-US" smtClean="0"/>
              <a:t>/[(</a:t>
            </a:r>
            <a:r>
              <a:rPr lang="en-US" i="1" smtClean="0"/>
              <a:t>b</a:t>
            </a:r>
            <a:r>
              <a:rPr lang="en-US" smtClean="0"/>
              <a:t>-</a:t>
            </a:r>
            <a:r>
              <a:rPr lang="en-US" i="1" smtClean="0"/>
              <a:t>a</a:t>
            </a:r>
            <a:r>
              <a:rPr lang="en-US" smtClean="0"/>
              <a:t>)</a:t>
            </a:r>
            <a:r>
              <a:rPr lang="el-GR" i="1" smtClean="0"/>
              <a:t>σ</a:t>
            </a:r>
            <a:r>
              <a:rPr lang="en-US" smtClean="0"/>
              <a:t>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27219" y="1093212"/>
            <a:ext cx="2265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(G ~10GPa)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" y="3453412"/>
            <a:ext cx="1292852" cy="12250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18" y="2267419"/>
            <a:ext cx="2791788" cy="33464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263" y="1872094"/>
            <a:ext cx="2192916" cy="13069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9967" y="3496785"/>
            <a:ext cx="2952932" cy="27555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1814" y="3622675"/>
            <a:ext cx="614288" cy="250380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45440" y="2183429"/>
            <a:ext cx="4198893" cy="35671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29673" y="1816544"/>
            <a:ext cx="4198893" cy="44358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31443" y="5804972"/>
            <a:ext cx="3792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Fault nucleation experiment and simulation with 30cm PMMA </a:t>
            </a:r>
          </a:p>
          <a:p>
            <a:r>
              <a:rPr lang="en-US" sz="1600" smtClean="0"/>
              <a:t>[Latour et. al. 2013, Kaneko et. al 2016]</a:t>
            </a:r>
            <a:endParaRPr lang="en-US" sz="1600"/>
          </a:p>
        </p:txBody>
      </p:sp>
      <p:sp>
        <p:nvSpPr>
          <p:cNvPr id="20" name="TextBox 19"/>
          <p:cNvSpPr txBox="1"/>
          <p:nvPr/>
        </p:nvSpPr>
        <p:spPr>
          <a:xfrm>
            <a:off x="4723313" y="6231566"/>
            <a:ext cx="4386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Rupture propagation experiment with 2m granite</a:t>
            </a:r>
          </a:p>
          <a:p>
            <a:r>
              <a:rPr lang="en-US" sz="1600" smtClean="0"/>
              <a:t>[McLaskey et. al. 2015]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69595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4144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Solution</a:t>
            </a:r>
            <a:endParaRPr lang="en-US" sz="2800" b="1"/>
          </a:p>
        </p:txBody>
      </p:sp>
      <p:sp>
        <p:nvSpPr>
          <p:cNvPr id="7" name="TextBox 6"/>
          <p:cNvSpPr txBox="1"/>
          <p:nvPr/>
        </p:nvSpPr>
        <p:spPr>
          <a:xfrm>
            <a:off x="334699" y="776186"/>
            <a:ext cx="580936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smtClean="0"/>
              <a:t>Soft &amp; Elastic Material</a:t>
            </a:r>
            <a:endParaRPr lang="en-US" b="1"/>
          </a:p>
        </p:txBody>
      </p:sp>
      <p:pic>
        <p:nvPicPr>
          <p:cNvPr id="2" name="SpongeQuak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3402" y="2155524"/>
            <a:ext cx="4936603" cy="3849865"/>
          </a:xfrm>
          <a:prstGeom prst="rect">
            <a:avLst/>
          </a:prstGeom>
        </p:spPr>
      </p:pic>
      <p:pic>
        <p:nvPicPr>
          <p:cNvPr id="1026" name="Picture 2" descr="http://cdn.messenger.pgsitecore.com/en-us/-/media/mrclean/Images/Products/GroupImage/MagicEraserOriginal.jpg?w=460&amp;v=1-20160503174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1" t="28193" r="10310"/>
          <a:stretch/>
        </p:blipFill>
        <p:spPr bwMode="auto">
          <a:xfrm>
            <a:off x="7229812" y="0"/>
            <a:ext cx="1914188" cy="173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13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4144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Solution</a:t>
            </a:r>
            <a:endParaRPr lang="en-US" sz="2800" b="1"/>
          </a:p>
        </p:txBody>
      </p:sp>
      <p:sp>
        <p:nvSpPr>
          <p:cNvPr id="7" name="TextBox 6"/>
          <p:cNvSpPr txBox="1"/>
          <p:nvPr/>
        </p:nvSpPr>
        <p:spPr>
          <a:xfrm>
            <a:off x="334699" y="683586"/>
            <a:ext cx="58093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smtClean="0"/>
              <a:t>Solution Requirements</a:t>
            </a:r>
            <a:endParaRPr lang="en-US" b="1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/>
              <a:t>Soft &amp; elastic </a:t>
            </a:r>
            <a:r>
              <a:rPr lang="en-US" smtClean="0"/>
              <a:t>material</a:t>
            </a:r>
            <a:endParaRPr lang="en-US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/>
              <a:t>Uniform normal &amp; shear stress </a:t>
            </a:r>
            <a:r>
              <a:rPr lang="en-US" smtClean="0"/>
              <a:t>distribution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mtClean="0"/>
              <a:t>Unstable patch within stable surface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mtClean="0"/>
              <a:t>Deformation measurement</a:t>
            </a:r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1511336" y="2983179"/>
            <a:ext cx="6369322" cy="3555854"/>
            <a:chOff x="913516" y="1853587"/>
            <a:chExt cx="7590404" cy="4298657"/>
          </a:xfrm>
        </p:grpSpPr>
        <p:sp>
          <p:nvSpPr>
            <p:cNvPr id="4" name="Parallelogram 3"/>
            <p:cNvSpPr/>
            <p:nvPr/>
          </p:nvSpPr>
          <p:spPr>
            <a:xfrm>
              <a:off x="1962446" y="2783840"/>
              <a:ext cx="5434034" cy="2397760"/>
            </a:xfrm>
            <a:prstGeom prst="parallelogram">
              <a:avLst>
                <a:gd name="adj" fmla="val 18220"/>
              </a:avLst>
            </a:prstGeom>
            <a:gradFill flip="none" rotWithShape="1">
              <a:gsLst>
                <a:gs pos="0">
                  <a:schemeClr val="bg1">
                    <a:lumMod val="75000"/>
                    <a:tint val="66000"/>
                    <a:satMod val="160000"/>
                  </a:schemeClr>
                </a:gs>
                <a:gs pos="50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1422400" y="2783840"/>
              <a:ext cx="70815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13516" y="5181600"/>
              <a:ext cx="70815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Down Arrow 13"/>
            <p:cNvSpPr/>
            <p:nvPr/>
          </p:nvSpPr>
          <p:spPr>
            <a:xfrm>
              <a:off x="3393440" y="2224704"/>
              <a:ext cx="751341" cy="447040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5415280" y="2448224"/>
              <a:ext cx="1442720" cy="223520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311325" y="3789979"/>
              <a:ext cx="2763521" cy="442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smtClean="0"/>
                <a:t>Soft &amp; Elastic Material</a:t>
              </a:r>
              <a:endParaRPr lang="en-US" sz="1600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3933486" y="5181600"/>
              <a:ext cx="8382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756446" y="5181600"/>
              <a:ext cx="323859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913516" y="5181600"/>
              <a:ext cx="302856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946400" y="5710214"/>
              <a:ext cx="2763520" cy="442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smtClean="0"/>
                <a:t>Unsatble patch (</a:t>
              </a:r>
              <a:r>
                <a:rPr lang="en-US" sz="1600" i="1" smtClean="0"/>
                <a:t>a</a:t>
              </a:r>
              <a:r>
                <a:rPr lang="en-US" sz="1600" smtClean="0"/>
                <a:t>-</a:t>
              </a:r>
              <a:r>
                <a:rPr lang="en-US" sz="1600" i="1" smtClean="0"/>
                <a:t>b</a:t>
              </a:r>
              <a:r>
                <a:rPr lang="en-US" sz="1600" smtClean="0"/>
                <a:t>)&lt;0</a:t>
              </a:r>
              <a:endParaRPr lang="en-US" sz="1600"/>
            </a:p>
          </p:txBody>
        </p:sp>
        <p:cxnSp>
          <p:nvCxnSpPr>
            <p:cNvPr id="24" name="Straight Arrow Connector 23"/>
            <p:cNvCxnSpPr>
              <a:stCxn id="22" idx="0"/>
            </p:cNvCxnSpPr>
            <p:nvPr/>
          </p:nvCxnSpPr>
          <p:spPr>
            <a:xfrm flipV="1">
              <a:off x="4328160" y="5181600"/>
              <a:ext cx="0" cy="5286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4963160" y="5227043"/>
              <a:ext cx="2727181" cy="442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smtClean="0"/>
                <a:t>Satble surface (</a:t>
              </a:r>
              <a:r>
                <a:rPr lang="en-US" sz="1600" i="1" smtClean="0"/>
                <a:t>a</a:t>
              </a:r>
              <a:r>
                <a:rPr lang="en-US" sz="1600" smtClean="0"/>
                <a:t>-</a:t>
              </a:r>
              <a:r>
                <a:rPr lang="en-US" sz="1600" i="1" smtClean="0"/>
                <a:t>b</a:t>
              </a:r>
              <a:r>
                <a:rPr lang="en-US" sz="1600" smtClean="0"/>
                <a:t>)&gt;0</a:t>
              </a:r>
              <a:endParaRPr lang="en-US" sz="160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507195" y="5227043"/>
              <a:ext cx="2637587" cy="442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smtClean="0"/>
                <a:t>Satble surface (</a:t>
              </a:r>
              <a:r>
                <a:rPr lang="en-US" sz="1600" i="1" smtClean="0"/>
                <a:t>a</a:t>
              </a:r>
              <a:r>
                <a:rPr lang="en-US" sz="1600" smtClean="0"/>
                <a:t>-</a:t>
              </a:r>
              <a:r>
                <a:rPr lang="en-US" sz="1600" i="1" smtClean="0"/>
                <a:t>b</a:t>
              </a:r>
              <a:r>
                <a:rPr lang="en-US" sz="1600" smtClean="0"/>
                <a:t>)&gt;0</a:t>
              </a:r>
              <a:endParaRPr lang="en-US" sz="160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915920" y="1853587"/>
              <a:ext cx="1686559" cy="442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smtClean="0"/>
                <a:t>Normal force</a:t>
              </a:r>
              <a:endParaRPr lang="en-US" sz="160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242560" y="2066947"/>
              <a:ext cx="1686559" cy="442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smtClean="0"/>
                <a:t>Shear force</a:t>
              </a:r>
              <a:endParaRPr lang="en-US" sz="1600"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989" y="132729"/>
            <a:ext cx="2345458" cy="11742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526" y="1344147"/>
            <a:ext cx="2387857" cy="11848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15469" y="2458741"/>
            <a:ext cx="24890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mtClean="0"/>
              <a:t>Normal and shear stress distribution </a:t>
            </a:r>
          </a:p>
          <a:p>
            <a:r>
              <a:rPr lang="en-US" sz="1200" smtClean="0"/>
              <a:t>with given configuration</a:t>
            </a:r>
            <a:endParaRPr lang="en-US" sz="120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467828" y="5602147"/>
            <a:ext cx="43010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4376660" y="5555847"/>
            <a:ext cx="102743" cy="10274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376660" y="5278056"/>
            <a:ext cx="3400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deformation measurement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79968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4144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Solution</a:t>
            </a:r>
            <a:endParaRPr lang="en-US" sz="2800" b="1"/>
          </a:p>
        </p:txBody>
      </p:sp>
      <p:sp>
        <p:nvSpPr>
          <p:cNvPr id="7" name="TextBox 6"/>
          <p:cNvSpPr txBox="1"/>
          <p:nvPr/>
        </p:nvSpPr>
        <p:spPr>
          <a:xfrm>
            <a:off x="230527" y="676931"/>
            <a:ext cx="580936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smtClean="0"/>
              <a:t>Mechanical Framework</a:t>
            </a:r>
            <a:endParaRPr lang="en-US" b="1"/>
          </a:p>
        </p:txBody>
      </p:sp>
      <p:sp>
        <p:nvSpPr>
          <p:cNvPr id="5" name="TextBox 4"/>
          <p:cNvSpPr txBox="1"/>
          <p:nvPr/>
        </p:nvSpPr>
        <p:spPr>
          <a:xfrm>
            <a:off x="555140" y="1111322"/>
            <a:ext cx="580936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mtClean="0"/>
              <a:t>Some sketches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40" y="1704044"/>
            <a:ext cx="3357625" cy="18928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082" y="3837894"/>
            <a:ext cx="7400581" cy="2759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416" y="1606673"/>
            <a:ext cx="4442885" cy="203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5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4144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Solution</a:t>
            </a:r>
            <a:endParaRPr lang="en-US" sz="2800" b="1"/>
          </a:p>
        </p:txBody>
      </p:sp>
      <p:sp>
        <p:nvSpPr>
          <p:cNvPr id="7" name="TextBox 6"/>
          <p:cNvSpPr txBox="1"/>
          <p:nvPr/>
        </p:nvSpPr>
        <p:spPr>
          <a:xfrm>
            <a:off x="230527" y="676931"/>
            <a:ext cx="58093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smtClean="0"/>
              <a:t>Final Mechanical Design</a:t>
            </a:r>
            <a:endParaRPr lang="en-US" b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507" y="3151932"/>
            <a:ext cx="4904555" cy="2623836"/>
          </a:xfrm>
          <a:prstGeom prst="rect">
            <a:avLst/>
          </a:prstGeom>
        </p:spPr>
      </p:pic>
      <p:cxnSp>
        <p:nvCxnSpPr>
          <p:cNvPr id="10" name="Straight Connector 9"/>
          <p:cNvCxnSpPr>
            <a:stCxn id="12" idx="1"/>
          </p:cNvCxnSpPr>
          <p:nvPr/>
        </p:nvCxnSpPr>
        <p:spPr>
          <a:xfrm flipH="1" flipV="1">
            <a:off x="1388965" y="2893673"/>
            <a:ext cx="461198" cy="6121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0527" y="2487986"/>
            <a:ext cx="2569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Linear Actuator</a:t>
            </a: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585732" y="3426107"/>
            <a:ext cx="1805651" cy="5440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>
            <a:endCxn id="17" idx="1"/>
          </p:cNvCxnSpPr>
          <p:nvPr/>
        </p:nvCxnSpPr>
        <p:spPr>
          <a:xfrm flipV="1">
            <a:off x="5625296" y="4526499"/>
            <a:ext cx="1237525" cy="4158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862821" y="4341833"/>
            <a:ext cx="2569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Slip surface</a:t>
            </a:r>
            <a:endParaRPr lang="en-US" sz="160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6000179" y="3411649"/>
            <a:ext cx="862642" cy="144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862821" y="3200683"/>
            <a:ext cx="2569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Alluminum U-channel frame</a:t>
            </a:r>
            <a:endParaRPr lang="en-US" sz="160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415" y="1633441"/>
            <a:ext cx="1781175" cy="895350"/>
          </a:xfrm>
          <a:prstGeom prst="rect">
            <a:avLst/>
          </a:prstGeom>
        </p:spPr>
      </p:pic>
      <p:cxnSp>
        <p:nvCxnSpPr>
          <p:cNvPr id="24" name="Straight Arrow Connector 23"/>
          <p:cNvCxnSpPr>
            <a:stCxn id="22" idx="2"/>
          </p:cNvCxnSpPr>
          <p:nvPr/>
        </p:nvCxnSpPr>
        <p:spPr>
          <a:xfrm flipH="1">
            <a:off x="3342002" y="2528791"/>
            <a:ext cx="1" cy="971327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660110" y="1392939"/>
            <a:ext cx="1262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Guide Rail</a:t>
            </a:r>
            <a:endParaRPr lang="en-US" sz="1600"/>
          </a:p>
        </p:txBody>
      </p:sp>
      <p:sp>
        <p:nvSpPr>
          <p:cNvPr id="28" name="Oval 27"/>
          <p:cNvSpPr/>
          <p:nvPr/>
        </p:nvSpPr>
        <p:spPr>
          <a:xfrm>
            <a:off x="3291447" y="3437679"/>
            <a:ext cx="2468489" cy="7096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5173884" y="2335823"/>
            <a:ext cx="776915" cy="11642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525691" y="679075"/>
            <a:ext cx="2403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Carrige and </a:t>
            </a:r>
          </a:p>
          <a:p>
            <a:pPr algn="ctr"/>
            <a:r>
              <a:rPr lang="en-US" smtClean="0"/>
              <a:t>slider</a:t>
            </a:r>
            <a:r>
              <a:rPr lang="en-US" sz="1600"/>
              <a:t> (3D printed)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192" y="1428432"/>
            <a:ext cx="2813136" cy="845307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4765040" y="5711341"/>
            <a:ext cx="142240" cy="42529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291447" y="6155818"/>
            <a:ext cx="408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Normal stress adjusted with </a:t>
            </a:r>
          </a:p>
          <a:p>
            <a:r>
              <a:rPr lang="en-US" smtClean="0"/>
              <a:t>Inserting thickness pre-measured papers</a:t>
            </a:r>
            <a:endParaRPr lang="en-US" sz="160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8955" y="184256"/>
            <a:ext cx="2216333" cy="900120"/>
          </a:xfrm>
          <a:prstGeom prst="rect">
            <a:avLst/>
          </a:prstGeom>
        </p:spPr>
      </p:pic>
      <p:cxnSp>
        <p:nvCxnSpPr>
          <p:cNvPr id="42" name="Straight Connector 41"/>
          <p:cNvCxnSpPr/>
          <p:nvPr/>
        </p:nvCxnSpPr>
        <p:spPr>
          <a:xfrm flipV="1">
            <a:off x="7118430" y="740780"/>
            <a:ext cx="821803" cy="10214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622" y="1854421"/>
            <a:ext cx="1478888" cy="56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4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4144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Solution</a:t>
            </a:r>
            <a:endParaRPr lang="en-US" sz="2800" b="1"/>
          </a:p>
        </p:txBody>
      </p:sp>
      <p:sp>
        <p:nvSpPr>
          <p:cNvPr id="7" name="TextBox 6"/>
          <p:cNvSpPr txBox="1"/>
          <p:nvPr/>
        </p:nvSpPr>
        <p:spPr>
          <a:xfrm>
            <a:off x="230527" y="631211"/>
            <a:ext cx="580936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smtClean="0"/>
              <a:t>Measurement</a:t>
            </a:r>
            <a:endParaRPr lang="en-US" b="1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170" y="1122400"/>
            <a:ext cx="4507649" cy="22242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1967" y="1776018"/>
            <a:ext cx="3030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/>
              <a:t>Initial Idea: </a:t>
            </a:r>
            <a:r>
              <a:rPr lang="en-US" sz="1600" smtClean="0"/>
              <a:t>Flex sensor</a:t>
            </a:r>
          </a:p>
          <a:p>
            <a:r>
              <a:rPr lang="en-US" sz="1600" smtClean="0"/>
              <a:t>But resolution were poor….</a:t>
            </a:r>
            <a:endParaRPr lang="en-US" sz="16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180" y="3735898"/>
            <a:ext cx="4464389" cy="250224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5037" y="4942302"/>
            <a:ext cx="2108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/>
              <a:t>Revised Idea: </a:t>
            </a:r>
            <a:r>
              <a:rPr lang="en-US" sz="1600" smtClean="0"/>
              <a:t>DCDT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300" y="5709718"/>
            <a:ext cx="4259580" cy="98980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4144781" y="5181600"/>
            <a:ext cx="968239" cy="190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8046720" y="5372100"/>
            <a:ext cx="152400" cy="10439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981733" y="5030000"/>
            <a:ext cx="505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pin</a:t>
            </a:r>
          </a:p>
        </p:txBody>
      </p:sp>
    </p:spTree>
    <p:extLst>
      <p:ext uri="{BB962C8B-B14F-4D97-AF65-F5344CB8AC3E}">
        <p14:creationId xmlns:p14="http://schemas.microsoft.com/office/powerpoint/2010/main" val="313263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4144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Solution</a:t>
            </a:r>
            <a:endParaRPr lang="en-US" sz="2800" b="1"/>
          </a:p>
        </p:txBody>
      </p:sp>
      <p:sp>
        <p:nvSpPr>
          <p:cNvPr id="7" name="TextBox 6"/>
          <p:cNvSpPr txBox="1"/>
          <p:nvPr/>
        </p:nvSpPr>
        <p:spPr>
          <a:xfrm>
            <a:off x="329587" y="865825"/>
            <a:ext cx="58093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smtClean="0"/>
              <a:t>Electric circuit diagram</a:t>
            </a:r>
            <a:endParaRPr lang="en-US" b="1"/>
          </a:p>
        </p:txBody>
      </p:sp>
      <p:sp>
        <p:nvSpPr>
          <p:cNvPr id="2" name="Rectangle 1"/>
          <p:cNvSpPr/>
          <p:nvPr/>
        </p:nvSpPr>
        <p:spPr>
          <a:xfrm>
            <a:off x="4287520" y="2763520"/>
            <a:ext cx="1546860" cy="2667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12310" y="2763520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Arduino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17056" y="3367338"/>
            <a:ext cx="1158240" cy="664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mtClean="0">
                <a:solidFill>
                  <a:schemeClr val="tx1"/>
                </a:solidFill>
              </a:rPr>
              <a:t>Linear</a:t>
            </a:r>
          </a:p>
          <a:p>
            <a:pPr algn="ctr"/>
            <a:r>
              <a:rPr lang="en-US" sz="1400" smtClean="0">
                <a:solidFill>
                  <a:schemeClr val="tx1"/>
                </a:solidFill>
              </a:rPr>
              <a:t>Actuator</a:t>
            </a:r>
          </a:p>
          <a:p>
            <a:pPr algn="ctr"/>
            <a:r>
              <a:rPr lang="en-US" sz="1050" smtClean="0">
                <a:solidFill>
                  <a:schemeClr val="tx1"/>
                </a:solidFill>
              </a:rPr>
              <a:t>(Actuonix L12)</a:t>
            </a:r>
            <a:endParaRPr lang="en-US" sz="105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978910" y="3505816"/>
            <a:ext cx="8455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2817234" y="3386421"/>
            <a:ext cx="510315" cy="151588"/>
            <a:chOff x="6789420" y="1497330"/>
            <a:chExt cx="693420" cy="205979"/>
          </a:xfrm>
        </p:grpSpPr>
        <p:sp>
          <p:nvSpPr>
            <p:cNvPr id="17" name="Oval 16"/>
            <p:cNvSpPr/>
            <p:nvPr/>
          </p:nvSpPr>
          <p:spPr>
            <a:xfrm>
              <a:off x="6789420" y="1619489"/>
              <a:ext cx="83820" cy="8382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7399020" y="1619489"/>
              <a:ext cx="83820" cy="8382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6831330" y="1573530"/>
              <a:ext cx="6096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7071360" y="1497330"/>
              <a:ext cx="137160" cy="7239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3309538" y="3508027"/>
            <a:ext cx="9853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294890" y="3368303"/>
            <a:ext cx="729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5V</a:t>
            </a:r>
            <a:endParaRPr lang="en-US" sz="120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978910" y="3895560"/>
            <a:ext cx="8455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2817234" y="3776165"/>
            <a:ext cx="510315" cy="151588"/>
            <a:chOff x="6789420" y="1497330"/>
            <a:chExt cx="693420" cy="205979"/>
          </a:xfrm>
        </p:grpSpPr>
        <p:sp>
          <p:nvSpPr>
            <p:cNvPr id="33" name="Oval 32"/>
            <p:cNvSpPr/>
            <p:nvPr/>
          </p:nvSpPr>
          <p:spPr>
            <a:xfrm>
              <a:off x="6789420" y="1619489"/>
              <a:ext cx="83820" cy="8382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7399020" y="1619489"/>
              <a:ext cx="83820" cy="8382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6831330" y="1573530"/>
              <a:ext cx="6096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7071360" y="1497330"/>
              <a:ext cx="137160" cy="7239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7" name="Straight Connector 36"/>
          <p:cNvCxnSpPr/>
          <p:nvPr/>
        </p:nvCxnSpPr>
        <p:spPr>
          <a:xfrm>
            <a:off x="3309538" y="3897771"/>
            <a:ext cx="9853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294890" y="3727567"/>
            <a:ext cx="729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GND</a:t>
            </a:r>
            <a:endParaRPr lang="en-US" sz="1200"/>
          </a:p>
        </p:txBody>
      </p:sp>
      <p:sp>
        <p:nvSpPr>
          <p:cNvPr id="40" name="Arc 39"/>
          <p:cNvSpPr/>
          <p:nvPr/>
        </p:nvSpPr>
        <p:spPr>
          <a:xfrm flipH="1">
            <a:off x="2311272" y="3869394"/>
            <a:ext cx="55245" cy="60251"/>
          </a:xfrm>
          <a:prstGeom prst="arc">
            <a:avLst>
              <a:gd name="adj1" fmla="val 16200000"/>
              <a:gd name="adj2" fmla="val 540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>
            <a:off x="2334195" y="3513436"/>
            <a:ext cx="0" cy="3549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337370" y="3924916"/>
            <a:ext cx="0" cy="5873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2817234" y="4392261"/>
            <a:ext cx="510315" cy="151588"/>
            <a:chOff x="6789420" y="1497330"/>
            <a:chExt cx="693420" cy="205979"/>
          </a:xfrm>
        </p:grpSpPr>
        <p:sp>
          <p:nvSpPr>
            <p:cNvPr id="46" name="Oval 45"/>
            <p:cNvSpPr/>
            <p:nvPr/>
          </p:nvSpPr>
          <p:spPr>
            <a:xfrm>
              <a:off x="6789420" y="1619489"/>
              <a:ext cx="83820" cy="8382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7399020" y="1619489"/>
              <a:ext cx="83820" cy="8382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6831330" y="1573530"/>
              <a:ext cx="6096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/>
            <p:cNvSpPr/>
            <p:nvPr/>
          </p:nvSpPr>
          <p:spPr>
            <a:xfrm>
              <a:off x="7071360" y="1497330"/>
              <a:ext cx="137160" cy="7239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817234" y="4782005"/>
            <a:ext cx="510315" cy="151588"/>
            <a:chOff x="6789420" y="1497330"/>
            <a:chExt cx="693420" cy="205979"/>
          </a:xfrm>
        </p:grpSpPr>
        <p:sp>
          <p:nvSpPr>
            <p:cNvPr id="51" name="Oval 50"/>
            <p:cNvSpPr/>
            <p:nvPr/>
          </p:nvSpPr>
          <p:spPr>
            <a:xfrm>
              <a:off x="6789420" y="1619489"/>
              <a:ext cx="83820" cy="8382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7399020" y="1619489"/>
              <a:ext cx="83820" cy="8382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6831330" y="1573530"/>
              <a:ext cx="6096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/>
            <p:cNvSpPr/>
            <p:nvPr/>
          </p:nvSpPr>
          <p:spPr>
            <a:xfrm>
              <a:off x="7071360" y="1497330"/>
              <a:ext cx="137160" cy="7239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7" name="Straight Connector 56"/>
          <p:cNvCxnSpPr/>
          <p:nvPr/>
        </p:nvCxnSpPr>
        <p:spPr>
          <a:xfrm>
            <a:off x="2337370" y="4511656"/>
            <a:ext cx="47491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3309538" y="4511656"/>
            <a:ext cx="3150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3629660" y="3885047"/>
            <a:ext cx="0" cy="6259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/>
          <p:cNvSpPr/>
          <p:nvPr/>
        </p:nvSpPr>
        <p:spPr>
          <a:xfrm flipH="1">
            <a:off x="2329560" y="3499348"/>
            <a:ext cx="18288" cy="182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/>
          <p:cNvCxnSpPr/>
          <p:nvPr/>
        </p:nvCxnSpPr>
        <p:spPr>
          <a:xfrm>
            <a:off x="2200210" y="3894436"/>
            <a:ext cx="0" cy="10133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2202180" y="4901400"/>
            <a:ext cx="6223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3927410" y="3509626"/>
            <a:ext cx="0" cy="3549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/>
          <p:cNvSpPr/>
          <p:nvPr/>
        </p:nvSpPr>
        <p:spPr>
          <a:xfrm flipH="1">
            <a:off x="2196210" y="3894064"/>
            <a:ext cx="18288" cy="182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 flipH="1">
            <a:off x="3622674" y="3889873"/>
            <a:ext cx="18288" cy="182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rc 75"/>
          <p:cNvSpPr/>
          <p:nvPr/>
        </p:nvSpPr>
        <p:spPr>
          <a:xfrm flipH="1">
            <a:off x="3901947" y="3867489"/>
            <a:ext cx="55245" cy="60251"/>
          </a:xfrm>
          <a:prstGeom prst="arc">
            <a:avLst>
              <a:gd name="adj1" fmla="val 16200000"/>
              <a:gd name="adj2" fmla="val 540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 flipH="1">
            <a:off x="3920235" y="3499348"/>
            <a:ext cx="18288" cy="182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Connector 77"/>
          <p:cNvCxnSpPr/>
          <p:nvPr/>
        </p:nvCxnSpPr>
        <p:spPr>
          <a:xfrm>
            <a:off x="3922330" y="3924916"/>
            <a:ext cx="0" cy="9772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3335020" y="4902816"/>
            <a:ext cx="589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1927449" y="3281732"/>
            <a:ext cx="146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+</a:t>
            </a:r>
            <a:endParaRPr lang="en-US" sz="1400"/>
          </a:p>
        </p:txBody>
      </p:sp>
      <p:sp>
        <p:nvSpPr>
          <p:cNvPr id="85" name="TextBox 84"/>
          <p:cNvSpPr txBox="1"/>
          <p:nvPr/>
        </p:nvSpPr>
        <p:spPr>
          <a:xfrm>
            <a:off x="1942689" y="3680557"/>
            <a:ext cx="146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-</a:t>
            </a:r>
            <a:endParaRPr lang="en-US" sz="1400"/>
          </a:p>
        </p:txBody>
      </p:sp>
      <p:sp>
        <p:nvSpPr>
          <p:cNvPr id="86" name="Rectangle 85"/>
          <p:cNvSpPr/>
          <p:nvPr/>
        </p:nvSpPr>
        <p:spPr>
          <a:xfrm>
            <a:off x="7176263" y="3325907"/>
            <a:ext cx="1158240" cy="664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mtClean="0">
                <a:solidFill>
                  <a:schemeClr val="tx1"/>
                </a:solidFill>
              </a:rPr>
              <a:t>DCDT</a:t>
            </a:r>
          </a:p>
          <a:p>
            <a:pPr algn="ctr"/>
            <a:r>
              <a:rPr lang="en-US" sz="1050" smtClean="0">
                <a:solidFill>
                  <a:schemeClr val="tx1"/>
                </a:solidFill>
              </a:rPr>
              <a:t>(TRANS-TEK 244)</a:t>
            </a: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7310756" y="4671195"/>
            <a:ext cx="950213" cy="3897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mtClean="0">
                <a:solidFill>
                  <a:schemeClr val="tx1"/>
                </a:solidFill>
              </a:rPr>
              <a:t>DC Power</a:t>
            </a: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074224" y="3375923"/>
            <a:ext cx="729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smtClean="0"/>
              <a:t>A0</a:t>
            </a:r>
            <a:endParaRPr lang="en-US" sz="1200"/>
          </a:p>
        </p:txBody>
      </p:sp>
      <p:cxnSp>
        <p:nvCxnSpPr>
          <p:cNvPr id="90" name="Straight Connector 89"/>
          <p:cNvCxnSpPr/>
          <p:nvPr/>
        </p:nvCxnSpPr>
        <p:spPr>
          <a:xfrm>
            <a:off x="5834380" y="3508027"/>
            <a:ext cx="134188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6590316" y="3276399"/>
            <a:ext cx="9628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smtClean="0"/>
              <a:t>Output</a:t>
            </a:r>
            <a:endParaRPr lang="en-US" sz="1100"/>
          </a:p>
        </p:txBody>
      </p:sp>
      <p:cxnSp>
        <p:nvCxnSpPr>
          <p:cNvPr id="94" name="Straight Connector 93"/>
          <p:cNvCxnSpPr/>
          <p:nvPr/>
        </p:nvCxnSpPr>
        <p:spPr>
          <a:xfrm>
            <a:off x="7553201" y="3988334"/>
            <a:ext cx="0" cy="6801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8018021" y="3988334"/>
            <a:ext cx="0" cy="6801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7179694" y="4413558"/>
            <a:ext cx="9628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smtClean="0"/>
              <a:t>30V</a:t>
            </a:r>
            <a:endParaRPr lang="en-US" sz="1100"/>
          </a:p>
        </p:txBody>
      </p:sp>
      <p:sp>
        <p:nvSpPr>
          <p:cNvPr id="98" name="TextBox 97"/>
          <p:cNvSpPr txBox="1"/>
          <p:nvPr/>
        </p:nvSpPr>
        <p:spPr>
          <a:xfrm>
            <a:off x="8010274" y="4413558"/>
            <a:ext cx="9628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smtClean="0"/>
              <a:t>GND</a:t>
            </a:r>
            <a:endParaRPr lang="en-US" sz="1100"/>
          </a:p>
        </p:txBody>
      </p:sp>
      <p:sp>
        <p:nvSpPr>
          <p:cNvPr id="99" name="TextBox 98"/>
          <p:cNvSpPr txBox="1"/>
          <p:nvPr/>
        </p:nvSpPr>
        <p:spPr>
          <a:xfrm>
            <a:off x="7375749" y="3883712"/>
            <a:ext cx="146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+</a:t>
            </a:r>
            <a:endParaRPr lang="en-US" sz="1400"/>
          </a:p>
        </p:txBody>
      </p:sp>
      <p:sp>
        <p:nvSpPr>
          <p:cNvPr id="100" name="TextBox 99"/>
          <p:cNvSpPr txBox="1"/>
          <p:nvPr/>
        </p:nvSpPr>
        <p:spPr>
          <a:xfrm>
            <a:off x="7992529" y="3883712"/>
            <a:ext cx="146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-</a:t>
            </a:r>
            <a:endParaRPr lang="en-US" sz="1400"/>
          </a:p>
        </p:txBody>
      </p:sp>
      <p:cxnSp>
        <p:nvCxnSpPr>
          <p:cNvPr id="103" name="Straight Connector 102"/>
          <p:cNvCxnSpPr/>
          <p:nvPr/>
        </p:nvCxnSpPr>
        <p:spPr>
          <a:xfrm>
            <a:off x="4173220" y="4294011"/>
            <a:ext cx="1216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4173220" y="4294011"/>
            <a:ext cx="0" cy="14565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4173220" y="5750560"/>
            <a:ext cx="24460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V="1">
            <a:off x="6619240" y="3845560"/>
            <a:ext cx="0" cy="190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6619240" y="3845560"/>
            <a:ext cx="5638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4294890" y="4161907"/>
            <a:ext cx="729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GND</a:t>
            </a:r>
            <a:endParaRPr lang="en-US" sz="1200"/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476" y="180776"/>
            <a:ext cx="3839174" cy="1980184"/>
          </a:xfrm>
          <a:prstGeom prst="rect">
            <a:avLst/>
          </a:prstGeom>
        </p:spPr>
      </p:pic>
      <p:sp>
        <p:nvSpPr>
          <p:cNvPr id="115" name="Rectangle 114"/>
          <p:cNvSpPr/>
          <p:nvPr/>
        </p:nvSpPr>
        <p:spPr>
          <a:xfrm>
            <a:off x="2733040" y="3276399"/>
            <a:ext cx="680720" cy="7281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/>
          <p:cNvSpPr txBox="1"/>
          <p:nvPr/>
        </p:nvSpPr>
        <p:spPr>
          <a:xfrm>
            <a:off x="2702559" y="2844800"/>
            <a:ext cx="1280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Forward operation</a:t>
            </a:r>
            <a:endParaRPr lang="en-US" sz="1200"/>
          </a:p>
        </p:txBody>
      </p:sp>
      <p:sp>
        <p:nvSpPr>
          <p:cNvPr id="117" name="TextBox 116"/>
          <p:cNvSpPr txBox="1"/>
          <p:nvPr/>
        </p:nvSpPr>
        <p:spPr>
          <a:xfrm>
            <a:off x="2712719" y="5028911"/>
            <a:ext cx="1280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Backward operation</a:t>
            </a:r>
            <a:endParaRPr lang="en-US" sz="1200"/>
          </a:p>
        </p:txBody>
      </p:sp>
      <p:sp>
        <p:nvSpPr>
          <p:cNvPr id="118" name="Rectangle 117"/>
          <p:cNvSpPr/>
          <p:nvPr/>
        </p:nvSpPr>
        <p:spPr>
          <a:xfrm>
            <a:off x="2733040" y="4292399"/>
            <a:ext cx="680720" cy="7281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66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1075</TotalTime>
  <Words>520</Words>
  <Application>Microsoft Office PowerPoint</Application>
  <PresentationFormat>On-screen Show (4:3)</PresentationFormat>
  <Paragraphs>138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KJ</dc:creator>
  <cp:lastModifiedBy>KJ</cp:lastModifiedBy>
  <cp:revision>294</cp:revision>
  <dcterms:created xsi:type="dcterms:W3CDTF">2016-12-04T19:44:01Z</dcterms:created>
  <dcterms:modified xsi:type="dcterms:W3CDTF">2016-12-06T19:12:53Z</dcterms:modified>
</cp:coreProperties>
</file>